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7" r:id="rId5"/>
    <p:sldId id="260" r:id="rId6"/>
    <p:sldId id="262" r:id="rId7"/>
    <p:sldId id="280" r:id="rId8"/>
    <p:sldId id="263" r:id="rId9"/>
    <p:sldId id="264" r:id="rId10"/>
    <p:sldId id="265" r:id="rId11"/>
    <p:sldId id="281" r:id="rId12"/>
    <p:sldId id="279" r:id="rId13"/>
    <p:sldId id="267" r:id="rId14"/>
    <p:sldId id="268" r:id="rId15"/>
    <p:sldId id="269" r:id="rId16"/>
    <p:sldId id="272" r:id="rId17"/>
    <p:sldId id="273" r:id="rId18"/>
    <p:sldId id="282" r:id="rId19"/>
    <p:sldId id="283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  <a:srgbClr val="00FF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" TargetMode="External"/><Relationship Id="rId2" Type="http://schemas.openxmlformats.org/officeDocument/2006/relationships/hyperlink" Target="http://5fan.ru/wievjob.php?id=769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estreferat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кострома фото города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789040"/>
            <a:ext cx="7772400" cy="172819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  <a:cs typeface="FrankRuehl" pitchFamily="34" charset="-79"/>
              </a:rPr>
              <a:t>Экскурсия – активная форма познавательной деятельности</a:t>
            </a:r>
            <a:endParaRPr lang="ru-RU" b="1" dirty="0">
              <a:solidFill>
                <a:srgbClr val="0000CC"/>
              </a:solidFill>
              <a:latin typeface="Gabriola" pitchFamily="82" charset="0"/>
              <a:cs typeface="FrankRuehl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417840"/>
            <a:ext cx="6400800" cy="117951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3333FF"/>
                </a:solidFill>
                <a:latin typeface="Gabriola" pitchFamily="82" charset="0"/>
                <a:cs typeface="FrankRuehl" pitchFamily="34" charset="-79"/>
              </a:rPr>
              <a:t>Хомякова Ольга Анатольевна,</a:t>
            </a:r>
          </a:p>
          <a:p>
            <a:pPr algn="r"/>
            <a:r>
              <a:rPr lang="ru-RU" sz="2400" dirty="0" smtClean="0">
                <a:solidFill>
                  <a:srgbClr val="3333FF"/>
                </a:solidFill>
                <a:latin typeface="Gabriola" pitchFamily="82" charset="0"/>
                <a:cs typeface="FrankRuehl" pitchFamily="34" charset="-79"/>
              </a:rPr>
              <a:t>педагог дополнительного образования</a:t>
            </a:r>
            <a:endParaRPr lang="ru-RU" sz="2400" dirty="0">
              <a:solidFill>
                <a:srgbClr val="3333FF"/>
              </a:solidFill>
              <a:latin typeface="Gabriola" pitchFamily="82" charset="0"/>
              <a:cs typeface="FrankRuehl" pitchFamily="34" charset="-79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332656"/>
            <a:ext cx="770485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Gabriola" pitchFamily="82" charset="0"/>
                <a:cs typeface="FrankRuehl" pitchFamily="34" charset="-79"/>
              </a:rPr>
              <a:t>Муниципальное бюджетное учреждение дополнительного образования города Костромы «Дом детского творчества «Жемчужина»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Gabriola" pitchFamily="82" charset="0"/>
              <a:cs typeface="FrankRuehl" pitchFamily="34" charset="-79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475656" y="1412776"/>
            <a:ext cx="64008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abriola" pitchFamily="82" charset="0"/>
                <a:cs typeface="FrankRuehl" pitchFamily="34" charset="-79"/>
              </a:rPr>
              <a:t>Методический семинар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Gabriola" pitchFamily="82" charset="0"/>
              <a:cs typeface="FrankRuehl" pitchFamily="34" charset="-79"/>
            </a:endParaRPr>
          </a:p>
        </p:txBody>
      </p:sp>
      <p:pic>
        <p:nvPicPr>
          <p:cNvPr id="8" name="Рисунок 7" descr="логотип жемчуж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836712"/>
            <a:ext cx="936104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Экскурсия – активная форма обучения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268760"/>
            <a:ext cx="4752528" cy="518457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Экскурсия - форма организации обучения и воспитания, при которой учащиеся воспринимают и усваивают знания путем перехода к месту расположения изучаемых объектов (природы, заводов, исторических памятников) и непосредственного ознакомления, работы с ними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6" name="Picture 4" descr="http://www.bebinka.ru/sites/default/files/images_event/muzey_deti_bebi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456383" cy="2294174"/>
          </a:xfrm>
          <a:prstGeom prst="rect">
            <a:avLst/>
          </a:prstGeom>
          <a:noFill/>
        </p:spPr>
      </p:pic>
      <p:pic>
        <p:nvPicPr>
          <p:cNvPr id="13318" name="Picture 6" descr="http://to-world-travel.ru/img/2015/042506/57312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Экскурсия – активная форма обучения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268760"/>
            <a:ext cx="4752528" cy="51845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Экскурсия - форма организации обучения и воспитания, при которой учащиеся могут взять на себя 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роль экскурсовода 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Подготовка материала экскурсии и проведение её переходит в функционал обучающихся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-W8lV45bPf0.jpg"/>
          <p:cNvPicPr>
            <a:picLocks noChangeAspect="1"/>
          </p:cNvPicPr>
          <p:nvPr/>
        </p:nvPicPr>
        <p:blipFill>
          <a:blip r:embed="rId2" cstate="print"/>
          <a:srcRect l="6688" t="16213" r="5113"/>
          <a:stretch>
            <a:fillRect/>
          </a:stretch>
        </p:blipFill>
        <p:spPr>
          <a:xfrm>
            <a:off x="251520" y="1196752"/>
            <a:ext cx="3694789" cy="2617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QrdwlFXOHg.jpg"/>
          <p:cNvPicPr>
            <a:picLocks noChangeAspect="1"/>
          </p:cNvPicPr>
          <p:nvPr/>
        </p:nvPicPr>
        <p:blipFill>
          <a:blip r:embed="rId3" cstate="print"/>
          <a:srcRect l="12201" t="11989" r="10625" b="2487"/>
          <a:stretch>
            <a:fillRect/>
          </a:stretch>
        </p:blipFill>
        <p:spPr>
          <a:xfrm>
            <a:off x="395536" y="3789040"/>
            <a:ext cx="348483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Экскурсия – активная форма обучения</a:t>
            </a:r>
            <a:endParaRPr lang="ru-RU" b="1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91264" cy="532859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эффективная форма организации учебной работы 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реализация дидактического принципа связи теории с практикой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с помощью экскурсий реализуется принцип наглядности обучения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экскурсии позволяют повышать научность обучения и укреплять его связь с жизнью, с практикой 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экскурсии способствуют политехническому обучению, так как дают возможность знакомить учащихся с производством, с применением научных знаний в промышленности и сельском хозяйстве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экскурсии играют важную роль в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профессиональной ориентации учащихся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на производственную деятельность и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ознакомлении их с трудом </a:t>
            </a:r>
            <a:br>
              <a:rPr lang="ru-RU" dirty="0" smtClean="0">
                <a:solidFill>
                  <a:srgbClr val="0000CC"/>
                </a:solidFill>
                <a:latin typeface="Gabriola" pitchFamily="82" charset="0"/>
              </a:rPr>
            </a:br>
            <a:endParaRPr lang="ru-RU" dirty="0">
              <a:solidFill>
                <a:srgbClr val="0000CC"/>
              </a:solidFill>
              <a:latin typeface="Gabriola" pitchFamily="82" charset="0"/>
            </a:endParaRPr>
          </a:p>
        </p:txBody>
      </p:sp>
      <p:pic>
        <p:nvPicPr>
          <p:cNvPr id="34820" name="Picture 4" descr="http://fresh-bread.ru/img/novosti/80/img_0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1" y="4509120"/>
            <a:ext cx="3274780" cy="2181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352928" cy="62646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В экскурсиях воспитательный аспект сочетается с образовательным. 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Грамотно, правильно подобранный 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экскурсионный материал развивает: 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1) познавательные способности участников экскурсии, 2) воспитывает у них высокие моральные качества, 3) воспитывает уважение к другим народам.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Каждая тематическая экскурсия имеет свои 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задачи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. Природоведческие экскурсии воспитывают бережное отношение к природе, животным. Искусствоведческие, направлены на эстетическое воспитание, Производственные – формируют любовь и уважение к труду.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Многие 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экскурсии воспитывают 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уважение к обычаям и традициям других народов. В сознании экскурсантов происходит осмысление экскурсионной информации: сравнение с ранее увиденным, сопоставление данного объекта с другим, выделение главного и второстепенно, общение и вывод. 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Другая 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задача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экскурсии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как педагогического процесса вооружить экскурсантов практическими навыками для самостоятельного наблюдения объектов. Овладеть умением видеть объект.</a:t>
            </a:r>
          </a:p>
          <a:p>
            <a:endParaRPr lang="ru-RU" dirty="0">
              <a:solidFill>
                <a:srgbClr val="0000CC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Экскурсия - активный метод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Активные методы 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обучения строятся по схеме взаимодействия 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"учитель = ученик".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   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Дети выступают как равные участники и создатели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учебного занятия.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Идея активных методов обучения в педагогике не нова. Родоначальниками метода принято считать таких прославленных педагогов, как Я. Коменский, И. Песталоцци, А. </a:t>
            </a:r>
            <a:r>
              <a:rPr lang="ru-RU" dirty="0" err="1" smtClean="0">
                <a:solidFill>
                  <a:srgbClr val="0000CC"/>
                </a:solidFill>
                <a:latin typeface="Gabriola" pitchFamily="82" charset="0"/>
              </a:rPr>
              <a:t>Дистервег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, Г. Гегель, Ж. Руссо, Д. </a:t>
            </a:r>
            <a:r>
              <a:rPr lang="ru-RU" dirty="0" err="1" smtClean="0">
                <a:solidFill>
                  <a:srgbClr val="0000CC"/>
                </a:solidFill>
                <a:latin typeface="Gabriola" pitchFamily="82" charset="0"/>
              </a:rPr>
              <a:t>Дьюи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. Хотя мысль, что успешное обучение строится, прежде всего, на самопознании, встречается еще у античных философов.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Признаки активных методов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активизация мышления</a:t>
            </a:r>
          </a:p>
          <a:p>
            <a:pPr lvl="0"/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длительное время активности — учащийся работает не эпизодически, а в течение всего учебного процесса</a:t>
            </a:r>
          </a:p>
          <a:p>
            <a:pPr lvl="0"/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самостоятельность в выработке и поиске решений поставленных задач</a:t>
            </a:r>
          </a:p>
          <a:p>
            <a:pPr lvl="0"/>
            <a:r>
              <a:rPr lang="ru-RU" dirty="0" err="1" smtClean="0">
                <a:solidFill>
                  <a:srgbClr val="0000CC"/>
                </a:solidFill>
                <a:latin typeface="Gabriola" pitchFamily="82" charset="0"/>
              </a:rPr>
              <a:t>мотивированность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к обучению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Виртуальные экскурсии </a:t>
            </a:r>
            <a:endParaRPr lang="ru-RU" b="1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2736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это форма обучения, отличающаяся от реальной экскурсии виртуальным отображением реально существующих объектов (музеи, парки, улицы городов, пр.) с целью создания условий для самостоятельного наблюдения, сбора необходимых фактов </a:t>
            </a:r>
            <a:endParaRPr lang="ru-RU" dirty="0">
              <a:solidFill>
                <a:srgbClr val="0000CC"/>
              </a:solidFill>
              <a:latin typeface="Gabriola" pitchFamily="82" charset="0"/>
            </a:endParaRPr>
          </a:p>
        </p:txBody>
      </p:sp>
      <p:pic>
        <p:nvPicPr>
          <p:cNvPr id="4" name="Рисунок 3" descr="ga4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77072"/>
            <a:ext cx="3600400" cy="240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005064"/>
            <a:ext cx="2503165" cy="250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904" cy="48965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Основные 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преимущества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: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Доступность - возможность осмотра достопримечательностей всего мира без больших материальных и временных затрат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«Лучше один раз увидеть, чем сто раз услышать»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Возможность осмотра в любое время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Возможность многоразового просмотра экскурсии и прилагаемой информации 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Использование данной формы для обучения детей с ОВЗ</a:t>
            </a:r>
            <a:br>
              <a:rPr lang="ru-RU" dirty="0" smtClean="0">
                <a:solidFill>
                  <a:srgbClr val="0000CC"/>
                </a:solidFill>
                <a:latin typeface="Gabriola" pitchFamily="82" charset="0"/>
              </a:rPr>
            </a:br>
            <a:endParaRPr lang="ru-RU" dirty="0" smtClean="0">
              <a:solidFill>
                <a:srgbClr val="0000CC"/>
              </a:solidFill>
              <a:latin typeface="Gabriola" pitchFamily="82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Основные 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недостатки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 :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Зависимость от создателей - невозможно увидеть то, что не включено в экскурсию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Ограниченность впечатлений 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Виртуальные экскурсии </a:t>
            </a:r>
            <a:endParaRPr lang="ru-RU" b="1" dirty="0">
              <a:solidFill>
                <a:srgbClr val="0000CC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Методика подготовки экскурсии</a:t>
            </a:r>
            <a:endParaRPr lang="ru-RU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64137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 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Определение цели и задач экскурсии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Выбор темы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Отбор литературы, составление библиографии и определение других источников материала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Изучение источников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Знакомство с экспозициями и фондами музеев по теме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Отбор и изучение экскурсионных объектов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Составление и обход/ объезд маршрута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Подготовка текста экскурсии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Комплектование «портфеля экскурсовода»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Выбор методических приемов проведения экскурсии</a:t>
            </a:r>
            <a:endParaRPr lang="ru-RU" dirty="0">
              <a:solidFill>
                <a:srgbClr val="0000CC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Методические приемы показа</a:t>
            </a:r>
            <a:endParaRPr lang="ru-RU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Прием предварительного осмотра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Прием панорамного показа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Прием зрительной реконструкции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Прием локализации событий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Прием зрительного сравнения</a:t>
            </a:r>
          </a:p>
          <a:p>
            <a:r>
              <a:rPr lang="ru-RU" sz="3100" dirty="0" smtClean="0">
                <a:solidFill>
                  <a:srgbClr val="0000CC"/>
                </a:solidFill>
                <a:latin typeface="Gabriola" pitchFamily="82" charset="0"/>
              </a:rPr>
              <a:t>Методические приемы рассказа</a:t>
            </a:r>
          </a:p>
          <a:p>
            <a:r>
              <a:rPr lang="ru-RU" sz="3100" dirty="0" smtClean="0">
                <a:solidFill>
                  <a:srgbClr val="0000CC"/>
                </a:solidFill>
                <a:latin typeface="Gabriola" pitchFamily="82" charset="0"/>
              </a:rPr>
              <a:t>Прием экскурсионной справки</a:t>
            </a:r>
          </a:p>
          <a:p>
            <a:r>
              <a:rPr lang="ru-RU" sz="3100" dirty="0" smtClean="0">
                <a:solidFill>
                  <a:srgbClr val="0000CC"/>
                </a:solidFill>
                <a:latin typeface="Gabriola" pitchFamily="82" charset="0"/>
              </a:rPr>
              <a:t>Прием описания </a:t>
            </a:r>
          </a:p>
          <a:p>
            <a:r>
              <a:rPr lang="ru-RU" sz="3100" dirty="0" smtClean="0">
                <a:solidFill>
                  <a:srgbClr val="0000CC"/>
                </a:solidFill>
                <a:latin typeface="Gabriola" pitchFamily="82" charset="0"/>
              </a:rPr>
              <a:t>Прием характеристики</a:t>
            </a:r>
          </a:p>
          <a:p>
            <a:r>
              <a:rPr lang="ru-RU" sz="3100" dirty="0" smtClean="0">
                <a:solidFill>
                  <a:srgbClr val="0000CC"/>
                </a:solidFill>
                <a:latin typeface="Gabriola" pitchFamily="82" charset="0"/>
              </a:rPr>
              <a:t>Прием комментирования</a:t>
            </a:r>
          </a:p>
          <a:p>
            <a:r>
              <a:rPr lang="ru-RU" sz="3100" dirty="0" smtClean="0">
                <a:solidFill>
                  <a:srgbClr val="0000CC"/>
                </a:solidFill>
                <a:latin typeface="Gabriola" pitchFamily="82" charset="0"/>
              </a:rPr>
              <a:t>Прием цитирования</a:t>
            </a:r>
          </a:p>
          <a:p>
            <a:r>
              <a:rPr lang="ru-RU" sz="3100" dirty="0" smtClean="0">
                <a:solidFill>
                  <a:srgbClr val="0000CC"/>
                </a:solidFill>
                <a:latin typeface="Gabriola" pitchFamily="82" charset="0"/>
              </a:rPr>
              <a:t>Прием вопросов-ответов</a:t>
            </a:r>
          </a:p>
          <a:p>
            <a:r>
              <a:rPr lang="ru-RU" sz="3100" dirty="0" smtClean="0">
                <a:solidFill>
                  <a:srgbClr val="0000CC"/>
                </a:solidFill>
                <a:latin typeface="Gabriola" pitchFamily="82" charset="0"/>
              </a:rPr>
              <a:t>Прием отступления </a:t>
            </a:r>
          </a:p>
          <a:p>
            <a:r>
              <a:rPr lang="ru-RU" sz="3100" dirty="0" smtClean="0">
                <a:solidFill>
                  <a:srgbClr val="0000CC"/>
                </a:solidFill>
                <a:latin typeface="Gabriola" pitchFamily="82" charset="0"/>
              </a:rPr>
              <a:t>Прием исследования</a:t>
            </a:r>
          </a:p>
          <a:p>
            <a:r>
              <a:rPr lang="ru-RU" sz="3100" dirty="0" smtClean="0">
                <a:solidFill>
                  <a:srgbClr val="0000CC"/>
                </a:solidFill>
                <a:latin typeface="Gabriola" pitchFamily="82" charset="0"/>
              </a:rPr>
              <a:t>Приемы демонстрации наглядных пособий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s-children.jpg"/>
          <p:cNvPicPr>
            <a:picLocks noChangeAspect="1"/>
          </p:cNvPicPr>
          <p:nvPr/>
        </p:nvPicPr>
        <p:blipFill>
          <a:blip r:embed="rId2" cstate="print"/>
          <a:srcRect t="6706" r="1913"/>
          <a:stretch>
            <a:fillRect/>
          </a:stretch>
        </p:blipFill>
        <p:spPr>
          <a:xfrm>
            <a:off x="4499992" y="3693898"/>
            <a:ext cx="4392488" cy="2981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00CC"/>
                </a:solidFill>
                <a:latin typeface="Calibri" pitchFamily="34" charset="0"/>
                <a:cs typeface="Browallia New" pitchFamily="34" charset="-34"/>
              </a:rPr>
              <a:t>    </a:t>
            </a:r>
            <a:r>
              <a:rPr lang="ru-RU" sz="4000" b="1" dirty="0" smtClean="0">
                <a:solidFill>
                  <a:srgbClr val="0000CC"/>
                </a:solidFill>
                <a:latin typeface="Gabriola" pitchFamily="82" charset="0"/>
                <a:cs typeface="Browallia New" pitchFamily="34" charset="-34"/>
              </a:rPr>
              <a:t>Экскурсия</a:t>
            </a:r>
            <a:r>
              <a:rPr lang="ru-RU" sz="4000" dirty="0" smtClean="0">
                <a:solidFill>
                  <a:srgbClr val="0000CC"/>
                </a:solidFill>
                <a:latin typeface="Gabriola" pitchFamily="82" charset="0"/>
                <a:cs typeface="Browallia New" pitchFamily="34" charset="-34"/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  <a:cs typeface="Browallia New" pitchFamily="34" charset="-34"/>
              </a:rPr>
              <a:t> (от лат. </a:t>
            </a:r>
            <a:r>
              <a:rPr lang="la-Latn" i="1" dirty="0" smtClean="0">
                <a:solidFill>
                  <a:srgbClr val="0000CC"/>
                </a:solidFill>
                <a:latin typeface="Gabriola" pitchFamily="82" charset="0"/>
                <a:cs typeface="Browallia New" pitchFamily="34" charset="-34"/>
              </a:rPr>
              <a:t>excursio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  <a:cs typeface="Browallia New" pitchFamily="34" charset="-34"/>
              </a:rPr>
              <a:t> — прогулка, поездка)  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  <a:cs typeface="Browallia New" pitchFamily="34" charset="-34"/>
              </a:rPr>
              <a:t>коллективное или индивидуальное посещение музея, достопримечательного места, выставки, предприятия и т. п.; 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  <a:cs typeface="Browallia New" pitchFamily="34" charset="-34"/>
              </a:rPr>
              <a:t>поездка, прогулка с образовательной, научной, спортивной или увеселительной целью</a:t>
            </a:r>
            <a:endParaRPr lang="ru-RU" dirty="0">
              <a:solidFill>
                <a:srgbClr val="0000CC"/>
              </a:solidFill>
              <a:latin typeface="Gabriola" pitchFamily="82" charset="0"/>
              <a:cs typeface="Browallia New" pitchFamily="34" charset="-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Литература и Интернет источники</a:t>
            </a:r>
            <a:endParaRPr lang="ru-RU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Емельянов Б.В. </a:t>
            </a:r>
            <a:r>
              <a:rPr lang="ru-RU" b="1" dirty="0" err="1" smtClean="0">
                <a:solidFill>
                  <a:srgbClr val="0000CC"/>
                </a:solidFill>
                <a:latin typeface="Gabriola" pitchFamily="82" charset="0"/>
              </a:rPr>
              <a:t>Экскурсоведение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. - 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М.: ЦРИБ «Турист», 1992.</a:t>
            </a:r>
          </a:p>
          <a:p>
            <a:r>
              <a:rPr lang="ru-RU" b="1" dirty="0" err="1" smtClean="0">
                <a:solidFill>
                  <a:srgbClr val="0000CC"/>
                </a:solidFill>
                <a:latin typeface="Gabriola" pitchFamily="82" charset="0"/>
              </a:rPr>
              <a:t>Википедия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 </a:t>
            </a:r>
            <a:endParaRPr lang="ru-RU" b="1" dirty="0" smtClean="0">
              <a:solidFill>
                <a:srgbClr val="0000CC"/>
              </a:solidFill>
              <a:latin typeface="Gabriola" pitchFamily="82" charset="0"/>
              <a:hlinkClick r:id="rId2"/>
            </a:endParaRPr>
          </a:p>
          <a:p>
            <a:r>
              <a:rPr lang="ru-RU" b="1" dirty="0" smtClean="0">
                <a:solidFill>
                  <a:srgbClr val="3333FF"/>
                </a:solidFill>
                <a:latin typeface="Gabriola" pitchFamily="82" charset="0"/>
                <a:hlinkClick r:id="rId2"/>
              </a:rPr>
              <a:t>http://5fan.ru/wievjob.php?id=7695</a:t>
            </a:r>
            <a:endParaRPr lang="ru-RU" b="1" dirty="0" smtClean="0">
              <a:solidFill>
                <a:srgbClr val="3333FF"/>
              </a:solidFill>
              <a:latin typeface="Gabriola" pitchFamily="82" charset="0"/>
            </a:endParaRPr>
          </a:p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  <a:hlinkClick r:id="rId2"/>
              </a:rPr>
              <a:t>http://5fan.ru/wievjob.php?id=7695</a:t>
            </a:r>
            <a:endParaRPr lang="ru-RU" b="1" dirty="0" smtClean="0">
              <a:solidFill>
                <a:srgbClr val="0000CC"/>
              </a:solidFill>
              <a:latin typeface="Gabriola" pitchFamily="82" charset="0"/>
            </a:endParaRPr>
          </a:p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  <a:hlinkClick r:id="rId3"/>
              </a:rPr>
              <a:t>http://pedsovet.su/</a:t>
            </a:r>
            <a:endParaRPr lang="ru-RU" b="1" dirty="0" smtClean="0">
              <a:solidFill>
                <a:srgbClr val="0000CC"/>
              </a:solidFill>
              <a:latin typeface="Gabriola" pitchFamily="82" charset="0"/>
            </a:endParaRPr>
          </a:p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  <a:hlinkClick r:id="rId4"/>
              </a:rPr>
              <a:t>http://www.bestreferat.ru/</a:t>
            </a:r>
            <a:endParaRPr lang="ru-RU" b="1" dirty="0" smtClean="0">
              <a:solidFill>
                <a:srgbClr val="0000CC"/>
              </a:solidFill>
              <a:latin typeface="Gabriola" pitchFamily="82" charset="0"/>
            </a:endParaRPr>
          </a:p>
          <a:p>
            <a:endParaRPr lang="ru-RU" b="1" dirty="0" smtClean="0">
              <a:solidFill>
                <a:srgbClr val="0000CC"/>
              </a:solidFill>
              <a:latin typeface="Gabriola" pitchFamily="82" charset="0"/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Экскурсии 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29411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могут быть как самостоятельной деятельностью,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так и частью комплекса туристских услуг</a:t>
            </a:r>
          </a:p>
          <a:p>
            <a:endParaRPr lang="ru-RU" dirty="0">
              <a:latin typeface="Gabriola" pitchFamily="82" charset="0"/>
            </a:endParaRPr>
          </a:p>
        </p:txBody>
      </p:sp>
      <p:pic>
        <p:nvPicPr>
          <p:cNvPr id="5" name="Рисунок 4" descr="1481889822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140968"/>
            <a:ext cx="5084803" cy="3166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69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Классификация экскурсий</a:t>
            </a:r>
            <a:endParaRPr lang="ru-RU" b="1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85392"/>
            <a:ext cx="8352928" cy="49959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u="sng" dirty="0" smtClean="0">
                <a:solidFill>
                  <a:srgbClr val="0000CC"/>
                </a:solidFill>
                <a:latin typeface="Gabriola" pitchFamily="82" charset="0"/>
              </a:rPr>
              <a:t>По содержанию:</a:t>
            </a:r>
            <a:r>
              <a:rPr lang="ru-RU" sz="2800" dirty="0" smtClean="0">
                <a:solidFill>
                  <a:srgbClr val="0000CC"/>
                </a:solidFill>
                <a:latin typeface="Gabriola" pitchFamily="82" charset="0"/>
              </a:rPr>
              <a:t> обзорные, тематические, учебные и рекламные</a:t>
            </a:r>
          </a:p>
          <a:p>
            <a:pPr>
              <a:spcBef>
                <a:spcPts val="0"/>
              </a:spcBef>
            </a:pPr>
            <a:r>
              <a:rPr lang="ru-RU" sz="2800" u="sng" dirty="0" smtClean="0">
                <a:solidFill>
                  <a:srgbClr val="0000CC"/>
                </a:solidFill>
                <a:latin typeface="Gabriola" pitchFamily="82" charset="0"/>
              </a:rPr>
              <a:t>По составу и количеству участников: </a:t>
            </a:r>
            <a:r>
              <a:rPr lang="ru-RU" sz="2800" dirty="0" smtClean="0">
                <a:solidFill>
                  <a:srgbClr val="0000CC"/>
                </a:solidFill>
                <a:latin typeface="Gabriola" pitchFamily="82" charset="0"/>
              </a:rPr>
              <a:t>индивидуальные, коллективные, для местного населения, приезжих туристов, взрослых и школьников и т. д.</a:t>
            </a:r>
          </a:p>
          <a:p>
            <a:pPr>
              <a:spcBef>
                <a:spcPts val="0"/>
              </a:spcBef>
            </a:pPr>
            <a:r>
              <a:rPr lang="ru-RU" sz="2800" u="sng" dirty="0" smtClean="0">
                <a:solidFill>
                  <a:srgbClr val="0000CC"/>
                </a:solidFill>
                <a:latin typeface="Gabriola" pitchFamily="82" charset="0"/>
              </a:rPr>
              <a:t>По месту проведения: </a:t>
            </a:r>
            <a:r>
              <a:rPr lang="ru-RU" sz="2800" dirty="0" smtClean="0">
                <a:solidFill>
                  <a:srgbClr val="0000CC"/>
                </a:solidFill>
                <a:latin typeface="Gabriola" pitchFamily="82" charset="0"/>
              </a:rPr>
              <a:t>городские, загородные, производственные, музейные, комплексные</a:t>
            </a:r>
          </a:p>
          <a:p>
            <a:pPr>
              <a:spcBef>
                <a:spcPts val="0"/>
              </a:spcBef>
            </a:pPr>
            <a:r>
              <a:rPr lang="ru-RU" sz="2800" u="sng" dirty="0" smtClean="0">
                <a:solidFill>
                  <a:srgbClr val="0000CC"/>
                </a:solidFill>
                <a:latin typeface="Gabriola" pitchFamily="82" charset="0"/>
              </a:rPr>
              <a:t>По способу передвижения:</a:t>
            </a:r>
            <a:r>
              <a:rPr lang="ru-RU" sz="2800" dirty="0" smtClean="0">
                <a:solidFill>
                  <a:srgbClr val="0000CC"/>
                </a:solidFill>
                <a:latin typeface="Gabriola" pitchFamily="82" charset="0"/>
              </a:rPr>
              <a:t> пешеходные и транспортные</a:t>
            </a:r>
          </a:p>
          <a:p>
            <a:pPr lvl="0">
              <a:spcBef>
                <a:spcPts val="0"/>
              </a:spcBef>
            </a:pPr>
            <a:r>
              <a:rPr lang="ru-RU" sz="2800" u="sng" dirty="0" smtClean="0">
                <a:solidFill>
                  <a:srgbClr val="0000CC"/>
                </a:solidFill>
                <a:latin typeface="Gabriola" pitchFamily="82" charset="0"/>
              </a:rPr>
              <a:t>По продолжительности</a:t>
            </a:r>
          </a:p>
          <a:p>
            <a:pPr lvl="0">
              <a:spcBef>
                <a:spcPts val="0"/>
              </a:spcBef>
            </a:pPr>
            <a:r>
              <a:rPr lang="ru-RU" sz="2800" u="sng" dirty="0" smtClean="0">
                <a:solidFill>
                  <a:srgbClr val="0000CC"/>
                </a:solidFill>
                <a:latin typeface="Gabriola" pitchFamily="82" charset="0"/>
              </a:rPr>
              <a:t>По форме проведения: </a:t>
            </a:r>
            <a:r>
              <a:rPr lang="ru-RU" sz="2800" dirty="0" smtClean="0">
                <a:solidFill>
                  <a:srgbClr val="0000CC"/>
                </a:solidFill>
                <a:latin typeface="Gabriola" pitchFamily="82" charset="0"/>
              </a:rPr>
              <a:t> экскурсия-массовка, экскурсия-прогулка, экскурсия-лекция, экскурсия-концерт, экскурсия-спектакль, виртуальная экскурсия</a:t>
            </a: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45024"/>
            <a:ext cx="3312368" cy="222312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CC"/>
                </a:solidFill>
                <a:latin typeface="Gabriola" pitchFamily="82" charset="0"/>
              </a:rPr>
              <a:t>В </a:t>
            </a:r>
            <a:r>
              <a:rPr lang="ru-RU" sz="3600" b="1" dirty="0" smtClean="0">
                <a:solidFill>
                  <a:srgbClr val="0000CC"/>
                </a:solidFill>
                <a:latin typeface="Gabriola" pitchFamily="82" charset="0"/>
              </a:rPr>
              <a:t>1910</a:t>
            </a:r>
            <a:r>
              <a:rPr lang="ru-RU" sz="3600" dirty="0" smtClean="0">
                <a:solidFill>
                  <a:srgbClr val="0000CC"/>
                </a:solidFill>
                <a:latin typeface="Gabriola" pitchFamily="82" charset="0"/>
              </a:rPr>
              <a:t> году в Москве была создана Центральная экскурсионная комиссия</a:t>
            </a:r>
            <a:endParaRPr lang="ru-RU" sz="3600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268760"/>
            <a:ext cx="5349280" cy="489654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Впервые экскурсии стали внедряться в учебный процесс прогрессивными педагогами Западной Европы и России, выступавшими против схоластики в преподавании, в конце XVIII — начале XIX веков. Постепенно они стали органической частью учебного процесса в школе </a:t>
            </a:r>
            <a:endParaRPr lang="ru-RU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31840" y="332656"/>
            <a:ext cx="56886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abriola" pitchFamily="82" charset="0"/>
                <a:ea typeface="+mj-ea"/>
                <a:cs typeface="+mj-cs"/>
              </a:rPr>
              <a:t>Из истории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18434" name="Picture 2" descr="https://upload.wikimedia.org/wikipedia/commons/c/c7/Field-trip_-_school_children_outdoors_listening_to_m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096344" cy="2287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Gabriola" pitchFamily="82" charset="0"/>
              </a:rPr>
              <a:t>Экскурсия – как целенаправленный наглядный процесс познания окружающего мира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Но считалось, что:   </a:t>
            </a:r>
          </a:p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педагог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остается организатором</a:t>
            </a: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   и руководителем познавательной</a:t>
            </a: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   деятельности детей на</a:t>
            </a: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   протяжении всей экскурсии</a:t>
            </a: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Экскурсовод сообщает знания по определенной теме, экскурсанты эти знания воспринимают</a:t>
            </a:r>
          </a:p>
        </p:txBody>
      </p:sp>
      <p:pic>
        <p:nvPicPr>
          <p:cNvPr id="16386" name="Picture 2" descr="http://psyguu.ru/ffetgivxo/4918"/>
          <p:cNvPicPr>
            <a:picLocks noChangeAspect="1" noChangeArrowheads="1"/>
          </p:cNvPicPr>
          <p:nvPr/>
        </p:nvPicPr>
        <p:blipFill>
          <a:blip r:embed="rId2" cstate="print"/>
          <a:srcRect b="4417"/>
          <a:stretch>
            <a:fillRect/>
          </a:stretch>
        </p:blipFill>
        <p:spPr bwMode="auto">
          <a:xfrm>
            <a:off x="5724128" y="1916832"/>
            <a:ext cx="3096344" cy="197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35292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Gabriola" pitchFamily="82" charset="0"/>
              </a:rPr>
              <a:t>Экскурсия – как целенаправленный наглядный процесс познания окружающего мира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0324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Познание – это активная деятельность людей, направленная на приобретение и развитие знаний</a:t>
            </a:r>
          </a:p>
          <a:p>
            <a:endParaRPr lang="ru-RU" dirty="0">
              <a:solidFill>
                <a:srgbClr val="0000CC"/>
              </a:solidFill>
              <a:latin typeface="Gabriola" pitchFamily="82" charset="0"/>
            </a:endParaRPr>
          </a:p>
        </p:txBody>
      </p:sp>
      <p:pic>
        <p:nvPicPr>
          <p:cNvPr id="5" name="Рисунок 4" descr="b764735573ce76ef620741cecbadf8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56992"/>
            <a:ext cx="3807054" cy="2660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uzei-dlya-samykh-malenkikh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429000"/>
            <a:ext cx="3718098" cy="2478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Экскурсия - деятельность</a:t>
            </a:r>
            <a:endParaRPr lang="ru-RU" b="1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Действия в процессе экскурсии подразделяются на две части: 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деятельность экскурсовода и деятельность экскурсантов</a:t>
            </a:r>
            <a:endParaRPr lang="ru-RU" dirty="0" smtClean="0">
              <a:solidFill>
                <a:srgbClr val="0000CC"/>
              </a:solidFill>
              <a:latin typeface="Gabriola" pitchFamily="82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/>
            </a:r>
            <a:br>
              <a:rPr lang="ru-RU" dirty="0" smtClean="0">
                <a:solidFill>
                  <a:srgbClr val="0000CC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Деятельность экскурсантов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 находит свое выражение в таких активных формах, как </a:t>
            </a:r>
            <a:r>
              <a:rPr lang="ru-RU" u="sng" dirty="0" smtClean="0">
                <a:solidFill>
                  <a:srgbClr val="0000CC"/>
                </a:solidFill>
                <a:latin typeface="Gabriola" pitchFamily="82" charset="0"/>
              </a:rPr>
              <a:t>наблюдение, изучение, исследование объектов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/>
            </a:r>
            <a:br>
              <a:rPr lang="ru-RU" dirty="0" smtClean="0">
                <a:solidFill>
                  <a:srgbClr val="0000CC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Деятельность экскурсовода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- </a:t>
            </a:r>
            <a:r>
              <a:rPr lang="ru-RU" u="sng" dirty="0" smtClean="0">
                <a:solidFill>
                  <a:srgbClr val="0000CC"/>
                </a:solidFill>
                <a:latin typeface="Gabriola" pitchFamily="82" charset="0"/>
              </a:rPr>
              <a:t>подготовка и проведение экскурсий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. </a:t>
            </a:r>
          </a:p>
          <a:p>
            <a:pPr>
              <a:buNone/>
            </a:pPr>
            <a:endParaRPr lang="ru-RU" dirty="0" smtClean="0">
              <a:solidFill>
                <a:srgbClr val="0000CC"/>
              </a:solidFill>
              <a:latin typeface="Gabriola" pitchFamily="82" charset="0"/>
            </a:endParaRPr>
          </a:p>
          <a:p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Участие в экскурсионном процессе - работа сложная, а поэтому трудная для обеих сторон - экскурсовода и экскурсантов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Экскурсия - общение</a:t>
            </a:r>
            <a:endParaRPr lang="ru-RU" b="1" dirty="0">
              <a:solidFill>
                <a:srgbClr val="0000CC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Экскурсия как форма прямого общения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 предполагает взаимосвязь и взаимодействие </a:t>
            </a:r>
            <a:r>
              <a:rPr lang="ru-RU" b="1" dirty="0" smtClean="0">
                <a:solidFill>
                  <a:srgbClr val="0000CC"/>
                </a:solidFill>
                <a:latin typeface="Gabriola" pitchFamily="82" charset="0"/>
              </a:rPr>
              <a:t>субъектов</a:t>
            </a:r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 (экскурсовода и экскурсантов) на основе их совместной деятельности. </a:t>
            </a:r>
          </a:p>
          <a:p>
            <a:pPr algn="just"/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Экскурсия дает возможность миллионам людей получить значительный объем информации, формирует способы мыслительной деятельности. </a:t>
            </a:r>
          </a:p>
          <a:p>
            <a:pPr algn="just"/>
            <a:r>
              <a:rPr lang="ru-RU" dirty="0" smtClean="0">
                <a:solidFill>
                  <a:srgbClr val="0000CC"/>
                </a:solidFill>
                <a:latin typeface="Gabriola" pitchFamily="82" charset="0"/>
              </a:rPr>
              <a:t>В процессе общения достигаются необходимая организация и единство действий индивидов, входящих в группу, осуществляется эмоциональное взаимопонимание их, формируется общность чувств, настроений, мыслей, взглядов.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616</Words>
  <Application>Microsoft Office PowerPoint</Application>
  <PresentationFormat>Экран (4:3)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Экскурсия – активная форма познавательной деятельности</vt:lpstr>
      <vt:lpstr>Слайд 2</vt:lpstr>
      <vt:lpstr>Экскурсии </vt:lpstr>
      <vt:lpstr>Классификация экскурсий</vt:lpstr>
      <vt:lpstr>В 1910 году в Москве была создана Центральная экскурсионная комиссия</vt:lpstr>
      <vt:lpstr>Экскурсия – как целенаправленный наглядный процесс познания окружающего мира  </vt:lpstr>
      <vt:lpstr>Экскурсия – как целенаправленный наглядный процесс познания окружающего мира  </vt:lpstr>
      <vt:lpstr>Экскурсия - деятельность</vt:lpstr>
      <vt:lpstr>Экскурсия - общение</vt:lpstr>
      <vt:lpstr>Экскурсия – активная форма обучения </vt:lpstr>
      <vt:lpstr>Экскурсия – активная форма обучения </vt:lpstr>
      <vt:lpstr>Экскурсия – активная форма обучения</vt:lpstr>
      <vt:lpstr>Слайд 13</vt:lpstr>
      <vt:lpstr>Экскурсия - активный метод обучения</vt:lpstr>
      <vt:lpstr>Признаки активных методов обучения</vt:lpstr>
      <vt:lpstr>Виртуальные экскурсии </vt:lpstr>
      <vt:lpstr>Виртуальные экскурсии </vt:lpstr>
      <vt:lpstr>Методика подготовки экскурсии</vt:lpstr>
      <vt:lpstr>Методические приемы показа</vt:lpstr>
      <vt:lpstr>Литература и Интернет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МОНОБЛОК</dc:creator>
  <cp:lastModifiedBy>МОНОБЛОК</cp:lastModifiedBy>
  <cp:revision>46</cp:revision>
  <dcterms:created xsi:type="dcterms:W3CDTF">2017-01-26T13:42:41Z</dcterms:created>
  <dcterms:modified xsi:type="dcterms:W3CDTF">2017-01-27T09:49:44Z</dcterms:modified>
</cp:coreProperties>
</file>